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70" r:id="rId6"/>
    <p:sldId id="258" r:id="rId7"/>
    <p:sldId id="261" r:id="rId8"/>
    <p:sldId id="262" r:id="rId9"/>
    <p:sldId id="259" r:id="rId10"/>
    <p:sldId id="260" r:id="rId11"/>
    <p:sldId id="265" r:id="rId12"/>
    <p:sldId id="266" r:id="rId13"/>
    <p:sldId id="279" r:id="rId14"/>
    <p:sldId id="280" r:id="rId15"/>
    <p:sldId id="267" r:id="rId16"/>
    <p:sldId id="268" r:id="rId17"/>
    <p:sldId id="269" r:id="rId18"/>
    <p:sldId id="271" r:id="rId19"/>
    <p:sldId id="284" r:id="rId20"/>
    <p:sldId id="272" r:id="rId21"/>
    <p:sldId id="283" r:id="rId22"/>
    <p:sldId id="285" r:id="rId23"/>
    <p:sldId id="273" r:id="rId24"/>
    <p:sldId id="274" r:id="rId25"/>
    <p:sldId id="275" r:id="rId26"/>
    <p:sldId id="276" r:id="rId27"/>
    <p:sldId id="277" r:id="rId28"/>
    <p:sldId id="278" r:id="rId29"/>
    <p:sldId id="281" r:id="rId30"/>
    <p:sldId id="282" r:id="rId31"/>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B5AE"/>
    <a:srgbClr val="EE402E"/>
    <a:srgbClr val="FAFA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h-T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B908D934-DCEF-442E-B1CA-A2684857890C}" type="datetimeFigureOut">
              <a:rPr lang="th-TH" smtClean="0"/>
              <a:t>03/05/59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D028A52-D21D-45C6-ABFD-780BD922490E}" type="slidenum">
              <a:rPr lang="th-TH" smtClean="0"/>
              <a:t>‹#›</a:t>
            </a:fld>
            <a:endParaRPr lang="th-TH"/>
          </a:p>
        </p:txBody>
      </p:sp>
    </p:spTree>
    <p:extLst>
      <p:ext uri="{BB962C8B-B14F-4D97-AF65-F5344CB8AC3E}">
        <p14:creationId xmlns:p14="http://schemas.microsoft.com/office/powerpoint/2010/main" val="126247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B908D934-DCEF-442E-B1CA-A2684857890C}" type="datetimeFigureOut">
              <a:rPr lang="th-TH" smtClean="0"/>
              <a:t>03/05/59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D028A52-D21D-45C6-ABFD-780BD922490E}" type="slidenum">
              <a:rPr lang="th-TH" smtClean="0"/>
              <a:t>‹#›</a:t>
            </a:fld>
            <a:endParaRPr lang="th-TH"/>
          </a:p>
        </p:txBody>
      </p:sp>
    </p:spTree>
    <p:extLst>
      <p:ext uri="{BB962C8B-B14F-4D97-AF65-F5344CB8AC3E}">
        <p14:creationId xmlns:p14="http://schemas.microsoft.com/office/powerpoint/2010/main" val="3802909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B908D934-DCEF-442E-B1CA-A2684857890C}" type="datetimeFigureOut">
              <a:rPr lang="th-TH" smtClean="0"/>
              <a:t>03/05/59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D028A52-D21D-45C6-ABFD-780BD922490E}" type="slidenum">
              <a:rPr lang="th-TH" smtClean="0"/>
              <a:t>‹#›</a:t>
            </a:fld>
            <a:endParaRPr lang="th-TH"/>
          </a:p>
        </p:txBody>
      </p:sp>
    </p:spTree>
    <p:extLst>
      <p:ext uri="{BB962C8B-B14F-4D97-AF65-F5344CB8AC3E}">
        <p14:creationId xmlns:p14="http://schemas.microsoft.com/office/powerpoint/2010/main" val="450716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B908D934-DCEF-442E-B1CA-A2684857890C}" type="datetimeFigureOut">
              <a:rPr lang="th-TH" smtClean="0"/>
              <a:t>03/05/59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D028A52-D21D-45C6-ABFD-780BD922490E}" type="slidenum">
              <a:rPr lang="th-TH" smtClean="0"/>
              <a:t>‹#›</a:t>
            </a:fld>
            <a:endParaRPr lang="th-TH"/>
          </a:p>
        </p:txBody>
      </p:sp>
    </p:spTree>
    <p:extLst>
      <p:ext uri="{BB962C8B-B14F-4D97-AF65-F5344CB8AC3E}">
        <p14:creationId xmlns:p14="http://schemas.microsoft.com/office/powerpoint/2010/main" val="127119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th-T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08D934-DCEF-442E-B1CA-A2684857890C}" type="datetimeFigureOut">
              <a:rPr lang="th-TH" smtClean="0"/>
              <a:t>03/05/59</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D028A52-D21D-45C6-ABFD-780BD922490E}" type="slidenum">
              <a:rPr lang="th-TH" smtClean="0"/>
              <a:t>‹#›</a:t>
            </a:fld>
            <a:endParaRPr lang="th-TH"/>
          </a:p>
        </p:txBody>
      </p:sp>
    </p:spTree>
    <p:extLst>
      <p:ext uri="{BB962C8B-B14F-4D97-AF65-F5344CB8AC3E}">
        <p14:creationId xmlns:p14="http://schemas.microsoft.com/office/powerpoint/2010/main" val="218866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B908D934-DCEF-442E-B1CA-A2684857890C}" type="datetimeFigureOut">
              <a:rPr lang="th-TH" smtClean="0"/>
              <a:t>03/05/59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D028A52-D21D-45C6-ABFD-780BD922490E}" type="slidenum">
              <a:rPr lang="th-TH" smtClean="0"/>
              <a:t>‹#›</a:t>
            </a:fld>
            <a:endParaRPr lang="th-TH"/>
          </a:p>
        </p:txBody>
      </p:sp>
    </p:spTree>
    <p:extLst>
      <p:ext uri="{BB962C8B-B14F-4D97-AF65-F5344CB8AC3E}">
        <p14:creationId xmlns:p14="http://schemas.microsoft.com/office/powerpoint/2010/main" val="364618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th-T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B908D934-DCEF-442E-B1CA-A2684857890C}" type="datetimeFigureOut">
              <a:rPr lang="th-TH" smtClean="0"/>
              <a:t>03/05/59</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1D028A52-D21D-45C6-ABFD-780BD922490E}" type="slidenum">
              <a:rPr lang="th-TH" smtClean="0"/>
              <a:t>‹#›</a:t>
            </a:fld>
            <a:endParaRPr lang="th-TH"/>
          </a:p>
        </p:txBody>
      </p:sp>
    </p:spTree>
    <p:extLst>
      <p:ext uri="{BB962C8B-B14F-4D97-AF65-F5344CB8AC3E}">
        <p14:creationId xmlns:p14="http://schemas.microsoft.com/office/powerpoint/2010/main" val="2929046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B908D934-DCEF-442E-B1CA-A2684857890C}" type="datetimeFigureOut">
              <a:rPr lang="th-TH" smtClean="0"/>
              <a:t>03/05/59</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1D028A52-D21D-45C6-ABFD-780BD922490E}" type="slidenum">
              <a:rPr lang="th-TH" smtClean="0"/>
              <a:t>‹#›</a:t>
            </a:fld>
            <a:endParaRPr lang="th-TH"/>
          </a:p>
        </p:txBody>
      </p:sp>
    </p:spTree>
    <p:extLst>
      <p:ext uri="{BB962C8B-B14F-4D97-AF65-F5344CB8AC3E}">
        <p14:creationId xmlns:p14="http://schemas.microsoft.com/office/powerpoint/2010/main" val="235287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8D934-DCEF-442E-B1CA-A2684857890C}" type="datetimeFigureOut">
              <a:rPr lang="th-TH" smtClean="0"/>
              <a:t>03/05/59</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1D028A52-D21D-45C6-ABFD-780BD922490E}" type="slidenum">
              <a:rPr lang="th-TH" smtClean="0"/>
              <a:t>‹#›</a:t>
            </a:fld>
            <a:endParaRPr lang="th-TH"/>
          </a:p>
        </p:txBody>
      </p:sp>
    </p:spTree>
    <p:extLst>
      <p:ext uri="{BB962C8B-B14F-4D97-AF65-F5344CB8AC3E}">
        <p14:creationId xmlns:p14="http://schemas.microsoft.com/office/powerpoint/2010/main" val="13736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h-T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08D934-DCEF-442E-B1CA-A2684857890C}" type="datetimeFigureOut">
              <a:rPr lang="th-TH" smtClean="0"/>
              <a:t>03/05/59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D028A52-D21D-45C6-ABFD-780BD922490E}" type="slidenum">
              <a:rPr lang="th-TH" smtClean="0"/>
              <a:t>‹#›</a:t>
            </a:fld>
            <a:endParaRPr lang="th-TH"/>
          </a:p>
        </p:txBody>
      </p:sp>
    </p:spTree>
    <p:extLst>
      <p:ext uri="{BB962C8B-B14F-4D97-AF65-F5344CB8AC3E}">
        <p14:creationId xmlns:p14="http://schemas.microsoft.com/office/powerpoint/2010/main" val="1338563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h-T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08D934-DCEF-442E-B1CA-A2684857890C}" type="datetimeFigureOut">
              <a:rPr lang="th-TH" smtClean="0"/>
              <a:t>03/05/59</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D028A52-D21D-45C6-ABFD-780BD922490E}" type="slidenum">
              <a:rPr lang="th-TH" smtClean="0"/>
              <a:t>‹#›</a:t>
            </a:fld>
            <a:endParaRPr lang="th-TH"/>
          </a:p>
        </p:txBody>
      </p:sp>
    </p:spTree>
    <p:extLst>
      <p:ext uri="{BB962C8B-B14F-4D97-AF65-F5344CB8AC3E}">
        <p14:creationId xmlns:p14="http://schemas.microsoft.com/office/powerpoint/2010/main" val="1347725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extLst>
              <a:ext uri="{BEBA8EAE-BF5A-486C-A8C5-ECC9F3942E4B}">
                <a14:imgProps xmlns:a14="http://schemas.microsoft.com/office/drawing/2010/main">
                  <a14:imgLayer r:embed="rId14">
                    <a14:imgEffect>
                      <a14:artisticPastelsSmooth/>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8D934-DCEF-442E-B1CA-A2684857890C}" type="datetimeFigureOut">
              <a:rPr lang="th-TH" smtClean="0"/>
              <a:t>03/05/59</a:t>
            </a:fld>
            <a:endParaRPr lang="th-T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28A52-D21D-45C6-ABFD-780BD922490E}" type="slidenum">
              <a:rPr lang="th-TH" smtClean="0"/>
              <a:t>‹#›</a:t>
            </a:fld>
            <a:endParaRPr lang="th-TH"/>
          </a:p>
        </p:txBody>
      </p:sp>
    </p:spTree>
    <p:extLst>
      <p:ext uri="{BB962C8B-B14F-4D97-AF65-F5344CB8AC3E}">
        <p14:creationId xmlns:p14="http://schemas.microsoft.com/office/powerpoint/2010/main" val="1831387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57150"/>
            <a:ext cx="12120368" cy="1693718"/>
          </a:xfrm>
          <a:prstGeom prst="rect">
            <a:avLst/>
          </a:prstGeom>
        </p:spPr>
      </p:pic>
      <p:sp>
        <p:nvSpPr>
          <p:cNvPr id="7" name="Rectangle 6"/>
          <p:cNvSpPr/>
          <p:nvPr/>
        </p:nvSpPr>
        <p:spPr>
          <a:xfrm>
            <a:off x="1155635" y="1478115"/>
            <a:ext cx="9809097" cy="1600438"/>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MUIDS Week Without Walls 2016</a:t>
            </a:r>
          </a:p>
          <a:p>
            <a:pPr algn="ct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Grade 10: </a:t>
            </a:r>
            <a:r>
              <a:rPr lang="en-US" sz="4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Kanchanaburi</a:t>
            </a: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9358" y="3243141"/>
            <a:ext cx="4798507" cy="3203542"/>
          </a:xfrm>
          <a:prstGeom prst="rect">
            <a:avLst/>
          </a:prstGeom>
          <a:effectLst>
            <a:softEdge rad="317500"/>
          </a:effectLst>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66331" y="3183658"/>
            <a:ext cx="4976703" cy="3322508"/>
          </a:xfrm>
          <a:prstGeom prst="rect">
            <a:avLst/>
          </a:prstGeom>
          <a:effectLst>
            <a:softEdge rad="317500"/>
          </a:effectLst>
        </p:spPr>
      </p:pic>
    </p:spTree>
    <p:extLst>
      <p:ext uri="{BB962C8B-B14F-4D97-AF65-F5344CB8AC3E}">
        <p14:creationId xmlns:p14="http://schemas.microsoft.com/office/powerpoint/2010/main" val="2581719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sp>
        <p:nvSpPr>
          <p:cNvPr id="7" name="Rectangle 6"/>
          <p:cNvSpPr/>
          <p:nvPr/>
        </p:nvSpPr>
        <p:spPr>
          <a:xfrm>
            <a:off x="2341347" y="1478115"/>
            <a:ext cx="7437677" cy="1446550"/>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Learning Activities: English Day</a:t>
            </a:r>
            <a:endPar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625" y="2638915"/>
            <a:ext cx="5295652" cy="352822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321425" y="2559941"/>
            <a:ext cx="4914900" cy="3686175"/>
          </a:xfrm>
          <a:prstGeom prst="rect">
            <a:avLst/>
          </a:prstGeom>
        </p:spPr>
      </p:pic>
    </p:spTree>
    <p:extLst>
      <p:ext uri="{BB962C8B-B14F-4D97-AF65-F5344CB8AC3E}">
        <p14:creationId xmlns:p14="http://schemas.microsoft.com/office/powerpoint/2010/main" val="2770650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sp>
        <p:nvSpPr>
          <p:cNvPr id="7" name="Rectangle 6"/>
          <p:cNvSpPr/>
          <p:nvPr/>
        </p:nvSpPr>
        <p:spPr>
          <a:xfrm>
            <a:off x="2866937" y="1478115"/>
            <a:ext cx="6386493" cy="1446550"/>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Hotel: Heaven </a:t>
            </a:r>
            <a:r>
              <a:rPr lang="en-US" sz="4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Kwai</a:t>
            </a: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Resort</a:t>
            </a:r>
            <a:endPar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163" y="2609851"/>
            <a:ext cx="5039570" cy="336448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15026" y="2383829"/>
            <a:ext cx="5644178" cy="3768123"/>
          </a:xfrm>
          <a:prstGeom prst="rect">
            <a:avLst/>
          </a:prstGeom>
        </p:spPr>
      </p:pic>
    </p:spTree>
    <p:extLst>
      <p:ext uri="{BB962C8B-B14F-4D97-AF65-F5344CB8AC3E}">
        <p14:creationId xmlns:p14="http://schemas.microsoft.com/office/powerpoint/2010/main" val="27868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sp>
        <p:nvSpPr>
          <p:cNvPr id="7" name="Rectangle 6"/>
          <p:cNvSpPr/>
          <p:nvPr/>
        </p:nvSpPr>
        <p:spPr>
          <a:xfrm>
            <a:off x="2866937" y="1478115"/>
            <a:ext cx="6386493" cy="1446550"/>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Hotel: Heaven </a:t>
            </a:r>
            <a:r>
              <a:rPr lang="en-US" sz="4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Kwai</a:t>
            </a: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Resort</a:t>
            </a:r>
            <a:endPar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324" y="2781368"/>
            <a:ext cx="4707226" cy="3142602"/>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7619" y="2466975"/>
            <a:ext cx="5992249" cy="4000500"/>
          </a:xfrm>
          <a:prstGeom prst="rect">
            <a:avLst/>
          </a:prstGeom>
        </p:spPr>
      </p:pic>
    </p:spTree>
    <p:extLst>
      <p:ext uri="{BB962C8B-B14F-4D97-AF65-F5344CB8AC3E}">
        <p14:creationId xmlns:p14="http://schemas.microsoft.com/office/powerpoint/2010/main" val="589636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3675" y="1693718"/>
            <a:ext cx="6989981" cy="4666597"/>
          </a:xfrm>
          <a:prstGeom prst="rect">
            <a:avLst/>
          </a:prstGeom>
        </p:spPr>
      </p:pic>
    </p:spTree>
    <p:extLst>
      <p:ext uri="{BB962C8B-B14F-4D97-AF65-F5344CB8AC3E}">
        <p14:creationId xmlns:p14="http://schemas.microsoft.com/office/powerpoint/2010/main" val="2907660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0300" y="1581777"/>
            <a:ext cx="7403771" cy="4942848"/>
          </a:xfrm>
          <a:prstGeom prst="rect">
            <a:avLst/>
          </a:prstGeom>
        </p:spPr>
      </p:pic>
    </p:spTree>
    <p:extLst>
      <p:ext uri="{BB962C8B-B14F-4D97-AF65-F5344CB8AC3E}">
        <p14:creationId xmlns:p14="http://schemas.microsoft.com/office/powerpoint/2010/main" val="2617838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sp>
        <p:nvSpPr>
          <p:cNvPr id="7" name="Rectangle 6"/>
          <p:cNvSpPr/>
          <p:nvPr/>
        </p:nvSpPr>
        <p:spPr>
          <a:xfrm>
            <a:off x="3915524" y="1478115"/>
            <a:ext cx="4289316" cy="1446550"/>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Evening Activities</a:t>
            </a:r>
            <a:endPar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TextBox 7"/>
          <p:cNvSpPr txBox="1"/>
          <p:nvPr/>
        </p:nvSpPr>
        <p:spPr>
          <a:xfrm>
            <a:off x="6902770" y="2924665"/>
            <a:ext cx="6400800" cy="2554545"/>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chemeClr val="accent1">
                    <a:lumMod val="50000"/>
                  </a:schemeClr>
                </a:solidFill>
              </a:rPr>
              <a:t>Games and Competitions</a:t>
            </a:r>
          </a:p>
          <a:p>
            <a:pPr marL="457200" indent="-457200">
              <a:buFont typeface="Arial" panose="020B0604020202020204" pitchFamily="34" charset="0"/>
              <a:buChar char="•"/>
            </a:pPr>
            <a:endParaRPr lang="en-US" sz="3200" dirty="0" smtClean="0">
              <a:solidFill>
                <a:schemeClr val="accent1">
                  <a:lumMod val="50000"/>
                </a:schemeClr>
              </a:solidFill>
            </a:endParaRPr>
          </a:p>
          <a:p>
            <a:pPr marL="457200" indent="-457200">
              <a:buFont typeface="Arial" panose="020B0604020202020204" pitchFamily="34" charset="0"/>
              <a:buChar char="•"/>
            </a:pPr>
            <a:r>
              <a:rPr lang="en-US" sz="3200" dirty="0" smtClean="0">
                <a:solidFill>
                  <a:schemeClr val="accent1">
                    <a:lumMod val="50000"/>
                  </a:schemeClr>
                </a:solidFill>
              </a:rPr>
              <a:t>Teacher Fashion Show</a:t>
            </a:r>
          </a:p>
          <a:p>
            <a:pPr marL="457200" indent="-457200">
              <a:buFont typeface="Arial" panose="020B0604020202020204" pitchFamily="34" charset="0"/>
              <a:buChar char="•"/>
            </a:pPr>
            <a:endParaRPr lang="en-US" sz="3200" dirty="0" smtClean="0">
              <a:solidFill>
                <a:schemeClr val="accent1">
                  <a:lumMod val="50000"/>
                </a:schemeClr>
              </a:solidFill>
            </a:endParaRPr>
          </a:p>
          <a:p>
            <a:pPr marL="457200" indent="-457200">
              <a:buFont typeface="Arial" panose="020B0604020202020204" pitchFamily="34" charset="0"/>
              <a:buChar char="•"/>
            </a:pPr>
            <a:r>
              <a:rPr lang="en-US" sz="3200" dirty="0" smtClean="0">
                <a:solidFill>
                  <a:schemeClr val="accent1">
                    <a:lumMod val="50000"/>
                  </a:schemeClr>
                </a:solidFill>
              </a:rPr>
              <a:t>Thai Bracelet Ceremony</a:t>
            </a:r>
            <a:endParaRPr lang="th-TH" sz="3200" dirty="0">
              <a:solidFill>
                <a:schemeClr val="accent1">
                  <a:lumMod val="50000"/>
                </a:schemeClr>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0075" y="2417391"/>
            <a:ext cx="6076949" cy="4057046"/>
          </a:xfrm>
          <a:prstGeom prst="rect">
            <a:avLst/>
          </a:prstGeom>
        </p:spPr>
      </p:pic>
    </p:spTree>
    <p:extLst>
      <p:ext uri="{BB962C8B-B14F-4D97-AF65-F5344CB8AC3E}">
        <p14:creationId xmlns:p14="http://schemas.microsoft.com/office/powerpoint/2010/main" val="867495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sp>
        <p:nvSpPr>
          <p:cNvPr id="7" name="Rectangle 6"/>
          <p:cNvSpPr/>
          <p:nvPr/>
        </p:nvSpPr>
        <p:spPr>
          <a:xfrm>
            <a:off x="2963024" y="1516215"/>
            <a:ext cx="4289316" cy="1446550"/>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Evening Activities</a:t>
            </a:r>
            <a:endPar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1603" y="2534308"/>
            <a:ext cx="5490106" cy="3665262"/>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61333" y="1840756"/>
            <a:ext cx="3154290" cy="4724733"/>
          </a:xfrm>
          <a:prstGeom prst="rect">
            <a:avLst/>
          </a:prstGeom>
        </p:spPr>
      </p:pic>
    </p:spTree>
    <p:extLst>
      <p:ext uri="{BB962C8B-B14F-4D97-AF65-F5344CB8AC3E}">
        <p14:creationId xmlns:p14="http://schemas.microsoft.com/office/powerpoint/2010/main" val="3893531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sp>
        <p:nvSpPr>
          <p:cNvPr id="7" name="Rectangle 6"/>
          <p:cNvSpPr/>
          <p:nvPr/>
        </p:nvSpPr>
        <p:spPr>
          <a:xfrm>
            <a:off x="2166908" y="1478115"/>
            <a:ext cx="7786555" cy="1446550"/>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Evening Activities: Fashion Show</a:t>
            </a:r>
            <a:endPar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146" y="2640165"/>
            <a:ext cx="5190678" cy="346536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3147" y="2465133"/>
            <a:ext cx="5715029" cy="3815423"/>
          </a:xfrm>
          <a:prstGeom prst="rect">
            <a:avLst/>
          </a:prstGeom>
        </p:spPr>
      </p:pic>
    </p:spTree>
    <p:extLst>
      <p:ext uri="{BB962C8B-B14F-4D97-AF65-F5344CB8AC3E}">
        <p14:creationId xmlns:p14="http://schemas.microsoft.com/office/powerpoint/2010/main" val="1677481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sp>
        <p:nvSpPr>
          <p:cNvPr id="7" name="Rectangle 6"/>
          <p:cNvSpPr/>
          <p:nvPr/>
        </p:nvSpPr>
        <p:spPr>
          <a:xfrm>
            <a:off x="1561069" y="1478115"/>
            <a:ext cx="8998233" cy="1446550"/>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Evening Activities: Bracelet Ceremony</a:t>
            </a:r>
            <a:endPar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6500" y="2172196"/>
            <a:ext cx="6800850" cy="4540331"/>
          </a:xfrm>
          <a:prstGeom prst="rect">
            <a:avLst/>
          </a:prstGeom>
          <a:effectLst>
            <a:softEdge rad="317500"/>
          </a:effectLst>
        </p:spPr>
      </p:pic>
    </p:spTree>
    <p:extLst>
      <p:ext uri="{BB962C8B-B14F-4D97-AF65-F5344CB8AC3E}">
        <p14:creationId xmlns:p14="http://schemas.microsoft.com/office/powerpoint/2010/main" val="3432754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sp>
        <p:nvSpPr>
          <p:cNvPr id="7" name="Rectangle 6"/>
          <p:cNvSpPr/>
          <p:nvPr/>
        </p:nvSpPr>
        <p:spPr>
          <a:xfrm>
            <a:off x="3915524" y="1478115"/>
            <a:ext cx="4289316" cy="1446550"/>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Evening Activities</a:t>
            </a:r>
            <a:endPar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6274" y="2524615"/>
            <a:ext cx="5506430" cy="367616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12723" y="2524615"/>
            <a:ext cx="5506430" cy="3676160"/>
          </a:xfrm>
          <a:prstGeom prst="rect">
            <a:avLst/>
          </a:prstGeom>
        </p:spPr>
      </p:pic>
    </p:spTree>
    <p:extLst>
      <p:ext uri="{BB962C8B-B14F-4D97-AF65-F5344CB8AC3E}">
        <p14:creationId xmlns:p14="http://schemas.microsoft.com/office/powerpoint/2010/main" val="3600658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sp>
        <p:nvSpPr>
          <p:cNvPr id="7" name="Rectangle 6"/>
          <p:cNvSpPr/>
          <p:nvPr/>
        </p:nvSpPr>
        <p:spPr>
          <a:xfrm>
            <a:off x="2293256" y="1478115"/>
            <a:ext cx="7533857" cy="1446550"/>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Learning Activities: Science Day</a:t>
            </a:r>
            <a:endPar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TextBox 7"/>
          <p:cNvSpPr txBox="1"/>
          <p:nvPr/>
        </p:nvSpPr>
        <p:spPr>
          <a:xfrm>
            <a:off x="6302398" y="2713294"/>
            <a:ext cx="5651716" cy="2677656"/>
          </a:xfrm>
          <a:prstGeom prst="rect">
            <a:avLst/>
          </a:prstGeom>
          <a:noFill/>
        </p:spPr>
        <p:txBody>
          <a:bodyPr wrap="square" rtlCol="0">
            <a:spAutoFit/>
          </a:bodyPr>
          <a:lstStyle/>
          <a:p>
            <a:pPr marL="457200" indent="-457200">
              <a:buFont typeface="Arial" panose="020B0604020202020204" pitchFamily="34" charset="0"/>
              <a:buChar char="•"/>
            </a:pPr>
            <a:r>
              <a:rPr lang="en-US" dirty="0" smtClean="0">
                <a:solidFill>
                  <a:schemeClr val="accent1">
                    <a:lumMod val="50000"/>
                  </a:schemeClr>
                </a:solidFill>
              </a:rPr>
              <a:t>Explore MUKA Campus and Collect Local Insects</a:t>
            </a:r>
          </a:p>
          <a:p>
            <a:pPr marL="457200" indent="-457200">
              <a:buFont typeface="Arial" panose="020B0604020202020204" pitchFamily="34" charset="0"/>
              <a:buChar char="•"/>
            </a:pPr>
            <a:endParaRPr lang="en-US" dirty="0">
              <a:solidFill>
                <a:schemeClr val="accent1">
                  <a:lumMod val="50000"/>
                </a:schemeClr>
              </a:solidFill>
            </a:endParaRPr>
          </a:p>
          <a:p>
            <a:pPr marL="457200" indent="-457200">
              <a:buFont typeface="Arial" panose="020B0604020202020204" pitchFamily="34" charset="0"/>
              <a:buChar char="•"/>
            </a:pPr>
            <a:r>
              <a:rPr lang="en-US" dirty="0" smtClean="0">
                <a:solidFill>
                  <a:schemeClr val="accent1">
                    <a:lumMod val="50000"/>
                  </a:schemeClr>
                </a:solidFill>
              </a:rPr>
              <a:t>Work with MUKA Graduate Students to Identify and Pin the Insects</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8971" y="2536796"/>
            <a:ext cx="5401213" cy="3605916"/>
          </a:xfrm>
          <a:prstGeom prst="rect">
            <a:avLst/>
          </a:prstGeom>
        </p:spPr>
      </p:pic>
    </p:spTree>
    <p:extLst>
      <p:ext uri="{BB962C8B-B14F-4D97-AF65-F5344CB8AC3E}">
        <p14:creationId xmlns:p14="http://schemas.microsoft.com/office/powerpoint/2010/main" val="3534383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57150"/>
            <a:ext cx="12120368" cy="1693718"/>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365" y="2266950"/>
            <a:ext cx="6020784" cy="4019549"/>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26019" y="2595806"/>
            <a:ext cx="5035611" cy="3361835"/>
          </a:xfrm>
          <a:prstGeom prst="rect">
            <a:avLst/>
          </a:prstGeom>
        </p:spPr>
      </p:pic>
    </p:spTree>
    <p:extLst>
      <p:ext uri="{BB962C8B-B14F-4D97-AF65-F5344CB8AC3E}">
        <p14:creationId xmlns:p14="http://schemas.microsoft.com/office/powerpoint/2010/main" val="4056033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sp>
        <p:nvSpPr>
          <p:cNvPr id="7" name="TextBox 6"/>
          <p:cNvSpPr txBox="1"/>
          <p:nvPr/>
        </p:nvSpPr>
        <p:spPr>
          <a:xfrm>
            <a:off x="554614" y="1538782"/>
            <a:ext cx="11058525" cy="1815882"/>
          </a:xfrm>
          <a:prstGeom prst="rect">
            <a:avLst/>
          </a:prstGeom>
          <a:noFill/>
        </p:spPr>
        <p:txBody>
          <a:bodyPr wrap="square" rtlCol="0">
            <a:spAutoFit/>
          </a:bodyPr>
          <a:lstStyle/>
          <a:p>
            <a:r>
              <a:rPr lang="en-US" dirty="0" smtClean="0"/>
              <a:t>As part of Thai Ministry of Education Requirements, all students must meet 360 of Learner Development Activities to graduate</a:t>
            </a:r>
            <a:r>
              <a:rPr lang="en-US" dirty="0" smtClean="0"/>
              <a:t>.  </a:t>
            </a:r>
            <a:r>
              <a:rPr lang="en-US" dirty="0" smtClean="0">
                <a:solidFill>
                  <a:srgbClr val="FF0000"/>
                </a:solidFill>
              </a:rPr>
              <a:t>Any student who </a:t>
            </a:r>
            <a:r>
              <a:rPr lang="en-US" dirty="0" smtClean="0">
                <a:solidFill>
                  <a:srgbClr val="FF0000"/>
                </a:solidFill>
              </a:rPr>
              <a:t>misses Week Without Walls will need to </a:t>
            </a:r>
            <a:r>
              <a:rPr lang="en-US" u="sng" dirty="0" smtClean="0">
                <a:solidFill>
                  <a:srgbClr val="FF0000"/>
                </a:solidFill>
              </a:rPr>
              <a:t>plan for </a:t>
            </a:r>
            <a:r>
              <a:rPr lang="en-US" dirty="0" smtClean="0">
                <a:solidFill>
                  <a:srgbClr val="FF0000"/>
                </a:solidFill>
              </a:rPr>
              <a:t>and </a:t>
            </a:r>
            <a:r>
              <a:rPr lang="en-US" u="sng" dirty="0" smtClean="0">
                <a:solidFill>
                  <a:srgbClr val="FF0000"/>
                </a:solidFill>
              </a:rPr>
              <a:t>document</a:t>
            </a:r>
            <a:r>
              <a:rPr lang="en-US" dirty="0" smtClean="0">
                <a:solidFill>
                  <a:srgbClr val="FF0000"/>
                </a:solidFill>
              </a:rPr>
              <a:t> 80 additional hours for each year that they miss.</a:t>
            </a:r>
            <a:endParaRPr lang="th-TH" dirty="0"/>
          </a:p>
        </p:txBody>
      </p:sp>
      <p:graphicFrame>
        <p:nvGraphicFramePr>
          <p:cNvPr id="8" name="Table 7"/>
          <p:cNvGraphicFramePr>
            <a:graphicFrameLocks noGrp="1"/>
          </p:cNvGraphicFramePr>
          <p:nvPr>
            <p:extLst>
              <p:ext uri="{D42A27DB-BD31-4B8C-83A1-F6EECF244321}">
                <p14:modId xmlns:p14="http://schemas.microsoft.com/office/powerpoint/2010/main" val="978819398"/>
              </p:ext>
            </p:extLst>
          </p:nvPr>
        </p:nvGraphicFramePr>
        <p:xfrm>
          <a:off x="792740" y="3709553"/>
          <a:ext cx="10734672" cy="2651760"/>
        </p:xfrm>
        <a:graphic>
          <a:graphicData uri="http://schemas.openxmlformats.org/drawingml/2006/table">
            <a:tbl>
              <a:tblPr firstRow="1" bandRow="1">
                <a:tableStyleId>{22838BEF-8BB2-4498-84A7-C5851F593DF1}</a:tableStyleId>
              </a:tblPr>
              <a:tblGrid>
                <a:gridCol w="2683668"/>
                <a:gridCol w="2683668"/>
                <a:gridCol w="2683668"/>
                <a:gridCol w="2683668"/>
              </a:tblGrid>
              <a:tr h="370840">
                <a:tc>
                  <a:txBody>
                    <a:bodyPr/>
                    <a:lstStyle/>
                    <a:p>
                      <a:endParaRPr lang="th-TH" sz="2400" dirty="0"/>
                    </a:p>
                  </a:txBody>
                  <a:tcPr/>
                </a:tc>
                <a:tc>
                  <a:txBody>
                    <a:bodyPr/>
                    <a:lstStyle/>
                    <a:p>
                      <a:r>
                        <a:rPr lang="en-US" sz="2400" dirty="0" smtClean="0"/>
                        <a:t>Week Without Walls Hours Earned</a:t>
                      </a:r>
                      <a:endParaRPr lang="th-TH" sz="2400" dirty="0"/>
                    </a:p>
                  </a:txBody>
                  <a:tcPr/>
                </a:tc>
                <a:tc>
                  <a:txBody>
                    <a:bodyPr/>
                    <a:lstStyle/>
                    <a:p>
                      <a:r>
                        <a:rPr lang="en-US" sz="2400" dirty="0" smtClean="0"/>
                        <a:t>Additional Hours</a:t>
                      </a:r>
                      <a:r>
                        <a:rPr lang="en-US" sz="2400" baseline="0" dirty="0" smtClean="0"/>
                        <a:t> Needed</a:t>
                      </a:r>
                      <a:endParaRPr lang="th-TH" sz="2400" dirty="0"/>
                    </a:p>
                  </a:txBody>
                  <a:tcPr/>
                </a:tc>
                <a:tc>
                  <a:txBody>
                    <a:bodyPr/>
                    <a:lstStyle/>
                    <a:p>
                      <a:r>
                        <a:rPr lang="en-US" sz="2400" dirty="0" smtClean="0"/>
                        <a:t>Total Required Hours</a:t>
                      </a:r>
                      <a:endParaRPr lang="th-TH" sz="2400" dirty="0"/>
                    </a:p>
                  </a:txBody>
                  <a:tcPr/>
                </a:tc>
              </a:tr>
              <a:tr h="370840">
                <a:tc>
                  <a:txBody>
                    <a:bodyPr/>
                    <a:lstStyle/>
                    <a:p>
                      <a:r>
                        <a:rPr lang="en-US" sz="2400" dirty="0" smtClean="0"/>
                        <a:t>Grade 10</a:t>
                      </a:r>
                      <a:endParaRPr lang="th-TH" sz="2400" dirty="0"/>
                    </a:p>
                  </a:txBody>
                  <a:tcPr/>
                </a:tc>
                <a:tc>
                  <a:txBody>
                    <a:bodyPr/>
                    <a:lstStyle/>
                    <a:p>
                      <a:r>
                        <a:rPr lang="en-US" sz="2400" dirty="0" smtClean="0"/>
                        <a:t>80 hours</a:t>
                      </a:r>
                      <a:endParaRPr lang="th-TH" sz="2400" dirty="0"/>
                    </a:p>
                  </a:txBody>
                  <a:tcPr/>
                </a:tc>
                <a:tc>
                  <a:txBody>
                    <a:bodyPr/>
                    <a:lstStyle/>
                    <a:p>
                      <a:r>
                        <a:rPr lang="en-US" sz="2400" baseline="0" dirty="0" smtClean="0"/>
                        <a:t>40 hours</a:t>
                      </a:r>
                      <a:endParaRPr lang="th-TH" sz="2400" dirty="0"/>
                    </a:p>
                  </a:txBody>
                  <a:tcPr/>
                </a:tc>
                <a:tc>
                  <a:txBody>
                    <a:bodyPr/>
                    <a:lstStyle/>
                    <a:p>
                      <a:r>
                        <a:rPr lang="en-US" sz="2400" baseline="0" dirty="0" smtClean="0"/>
                        <a:t>120 hours</a:t>
                      </a:r>
                      <a:endParaRPr lang="th-TH" sz="2400" dirty="0"/>
                    </a:p>
                  </a:txBody>
                  <a:tcPr/>
                </a:tc>
              </a:tr>
              <a:tr h="370840">
                <a:tc>
                  <a:txBody>
                    <a:bodyPr/>
                    <a:lstStyle/>
                    <a:p>
                      <a:r>
                        <a:rPr lang="en-US" sz="2400" dirty="0" smtClean="0"/>
                        <a:t>Grade 11</a:t>
                      </a:r>
                      <a:endParaRPr lang="th-TH" sz="2400" dirty="0"/>
                    </a:p>
                  </a:txBody>
                  <a:tcPr/>
                </a:tc>
                <a:tc>
                  <a:txBody>
                    <a:bodyPr/>
                    <a:lstStyle/>
                    <a:p>
                      <a:r>
                        <a:rPr lang="en-US" sz="2400" dirty="0" smtClean="0"/>
                        <a:t>80</a:t>
                      </a:r>
                      <a:r>
                        <a:rPr lang="en-US" sz="2400" baseline="0" dirty="0" smtClean="0"/>
                        <a:t> hours</a:t>
                      </a:r>
                      <a:endParaRPr lang="th-TH" sz="2400" dirty="0"/>
                    </a:p>
                  </a:txBody>
                  <a:tcPr/>
                </a:tc>
                <a:tc>
                  <a:txBody>
                    <a:bodyPr/>
                    <a:lstStyle/>
                    <a:p>
                      <a:r>
                        <a:rPr lang="en-US" sz="2400" dirty="0" smtClean="0"/>
                        <a:t>40 hours</a:t>
                      </a:r>
                      <a:endParaRPr lang="th-TH" sz="2400" dirty="0"/>
                    </a:p>
                  </a:txBody>
                  <a:tcPr/>
                </a:tc>
                <a:tc>
                  <a:txBody>
                    <a:bodyPr/>
                    <a:lstStyle/>
                    <a:p>
                      <a:r>
                        <a:rPr lang="en-US" sz="2400" dirty="0" smtClean="0"/>
                        <a:t>120 hours</a:t>
                      </a:r>
                      <a:endParaRPr lang="th-TH" sz="2400" dirty="0"/>
                    </a:p>
                  </a:txBody>
                  <a:tcPr/>
                </a:tc>
              </a:tr>
              <a:tr h="370840">
                <a:tc>
                  <a:txBody>
                    <a:bodyPr/>
                    <a:lstStyle/>
                    <a:p>
                      <a:r>
                        <a:rPr lang="en-US" sz="2400" dirty="0" smtClean="0"/>
                        <a:t>Grade 12</a:t>
                      </a:r>
                      <a:endParaRPr lang="th-TH" sz="2400" dirty="0"/>
                    </a:p>
                  </a:txBody>
                  <a:tcPr/>
                </a:tc>
                <a:tc>
                  <a:txBody>
                    <a:bodyPr/>
                    <a:lstStyle/>
                    <a:p>
                      <a:r>
                        <a:rPr lang="en-US" sz="2400" dirty="0" smtClean="0"/>
                        <a:t>80 hours</a:t>
                      </a:r>
                      <a:endParaRPr lang="th-TH" sz="2400" dirty="0"/>
                    </a:p>
                  </a:txBody>
                  <a:tcPr/>
                </a:tc>
                <a:tc>
                  <a:txBody>
                    <a:bodyPr/>
                    <a:lstStyle/>
                    <a:p>
                      <a:r>
                        <a:rPr lang="en-US" sz="2400" dirty="0" smtClean="0"/>
                        <a:t>40 hours</a:t>
                      </a:r>
                      <a:endParaRPr lang="th-TH" sz="2400" dirty="0"/>
                    </a:p>
                  </a:txBody>
                  <a:tcPr/>
                </a:tc>
                <a:tc>
                  <a:txBody>
                    <a:bodyPr/>
                    <a:lstStyle/>
                    <a:p>
                      <a:r>
                        <a:rPr lang="en-US" sz="2400" dirty="0" smtClean="0"/>
                        <a:t>120 hours</a:t>
                      </a:r>
                      <a:endParaRPr lang="th-TH" sz="2400" dirty="0"/>
                    </a:p>
                  </a:txBody>
                  <a:tcPr/>
                </a:tc>
              </a:tr>
              <a:tr h="370840">
                <a:tc>
                  <a:txBody>
                    <a:bodyPr/>
                    <a:lstStyle/>
                    <a:p>
                      <a:r>
                        <a:rPr lang="en-US" sz="2400" dirty="0" smtClean="0"/>
                        <a:t>Total</a:t>
                      </a:r>
                      <a:endParaRPr lang="th-TH" sz="2400" dirty="0"/>
                    </a:p>
                  </a:txBody>
                  <a:tcPr/>
                </a:tc>
                <a:tc>
                  <a:txBody>
                    <a:bodyPr/>
                    <a:lstStyle/>
                    <a:p>
                      <a:r>
                        <a:rPr lang="en-US" sz="2400" dirty="0" smtClean="0"/>
                        <a:t>240 hours</a:t>
                      </a:r>
                      <a:endParaRPr lang="th-TH" sz="2400" dirty="0"/>
                    </a:p>
                  </a:txBody>
                  <a:tcPr/>
                </a:tc>
                <a:tc>
                  <a:txBody>
                    <a:bodyPr/>
                    <a:lstStyle/>
                    <a:p>
                      <a:r>
                        <a:rPr lang="en-US" sz="2400" dirty="0" smtClean="0"/>
                        <a:t>120 hours</a:t>
                      </a:r>
                      <a:endParaRPr lang="th-TH" sz="2400" dirty="0"/>
                    </a:p>
                  </a:txBody>
                  <a:tcPr/>
                </a:tc>
                <a:tc>
                  <a:txBody>
                    <a:bodyPr/>
                    <a:lstStyle/>
                    <a:p>
                      <a:r>
                        <a:rPr lang="en-US" sz="2400" dirty="0" smtClean="0"/>
                        <a:t>360 hours</a:t>
                      </a:r>
                      <a:endParaRPr lang="th-TH" sz="2400" dirty="0"/>
                    </a:p>
                  </a:txBody>
                  <a:tcPr/>
                </a:tc>
              </a:tr>
            </a:tbl>
          </a:graphicData>
        </a:graphic>
      </p:graphicFrame>
    </p:spTree>
    <p:extLst>
      <p:ext uri="{BB962C8B-B14F-4D97-AF65-F5344CB8AC3E}">
        <p14:creationId xmlns:p14="http://schemas.microsoft.com/office/powerpoint/2010/main" val="4023470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sp>
        <p:nvSpPr>
          <p:cNvPr id="3" name="Rectangle 2"/>
          <p:cNvSpPr>
            <a:spLocks noChangeArrowheads="1"/>
          </p:cNvSpPr>
          <p:nvPr/>
        </p:nvSpPr>
        <p:spPr bwMode="auto">
          <a:xfrm>
            <a:off x="366657" y="1272047"/>
            <a:ext cx="30879928" cy="426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Cordia New" panose="020B0304020202020204" pitchFamily="34" charset="-34"/>
              </a:rPr>
              <a:t>Follow the School Rules.</a:t>
            </a:r>
            <a:endParaRPr kumimoji="0" lang="en-US" sz="10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Cordia New" panose="020B0304020202020204" pitchFamily="34" charset="-34"/>
              </a:rPr>
              <a:t>You must stay in the rooms you are assigned.</a:t>
            </a:r>
            <a:endParaRPr kumimoji="0" lang="en-US" sz="10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Cordia New" panose="020B0304020202020204" pitchFamily="34" charset="-34"/>
              </a:rPr>
              <a:t>Follow the curfew times.</a:t>
            </a:r>
            <a:endParaRPr kumimoji="0" lang="en-US" sz="10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Cordia New" panose="020B0304020202020204" pitchFamily="34" charset="-34"/>
              </a:rPr>
              <a:t>No girls in the boy’s rooms.  No boys in the girl’s rooms.</a:t>
            </a:r>
            <a:endParaRPr kumimoji="0" lang="en-US" sz="10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Cordia New" panose="020B0304020202020204" pitchFamily="34" charset="-34"/>
              </a:rPr>
              <a:t>Use of drugs and / or alcohol will be treated as a serious offense.</a:t>
            </a:r>
            <a:endParaRPr kumimoji="0" lang="en-US" sz="10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Cordia New" panose="020B0304020202020204" pitchFamily="34" charset="-34"/>
              </a:rPr>
              <a:t>No tobacco products of any kind.</a:t>
            </a:r>
            <a:endParaRPr kumimoji="0" lang="en-US" sz="10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Cordia New" panose="020B0304020202020204" pitchFamily="34" charset="-34"/>
              </a:rPr>
              <a:t>Follow the dress code</a:t>
            </a:r>
            <a:r>
              <a:rPr lang="en-US" sz="1400" dirty="0">
                <a:latin typeface="Calibri" panose="020F0502020204030204" pitchFamily="34" charset="0"/>
                <a:ea typeface="Calibri" panose="020F0502020204030204" pitchFamily="34" charset="0"/>
                <a:cs typeface="Cordia New" panose="020B0304020202020204" pitchFamily="34" charset="-34"/>
              </a:rPr>
              <a:t> </a:t>
            </a:r>
            <a:r>
              <a:rPr lang="en-US" sz="1400" dirty="0" smtClean="0">
                <a:latin typeface="Calibri" panose="020F0502020204030204" pitchFamily="34" charset="0"/>
                <a:ea typeface="Calibri" panose="020F0502020204030204" pitchFamily="34" charset="0"/>
                <a:cs typeface="Cordia New" panose="020B0304020202020204" pitchFamily="34" charset="-34"/>
              </a:rPr>
              <a:t>(Week Without Walls T-Shirts during day, Free Dress Day rules for Evening Activities)</a:t>
            </a:r>
            <a:endParaRPr kumimoji="0" lang="en-US" sz="10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Cordia New" panose="020B0304020202020204" pitchFamily="34" charset="-34"/>
              </a:rPr>
              <a:t>You are here to learn.  Participate in all educational activities.</a:t>
            </a:r>
            <a:r>
              <a:rPr kumimoji="0" lang="en-US" sz="1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ordia New" panose="020B0304020202020204" pitchFamily="34" charset="-34"/>
              </a:rPr>
              <a:t>                                                                                                                                                                                                                                                                                                                                                                                                                                                                                                                                                                                                                                        </a:t>
            </a:r>
            <a:endParaRPr kumimoji="0" lang="en-US" sz="10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Cordia New" panose="020B0304020202020204" pitchFamily="34" charset="-34"/>
              </a:rPr>
              <a:t>Remember you are representing your school and </a:t>
            </a:r>
            <a:r>
              <a:rPr kumimoji="0" lang="en-US" sz="1800" b="0" i="0" u="none" strike="noStrike" cap="none" normalizeH="0" baseline="0" dirty="0" err="1" smtClean="0">
                <a:ln>
                  <a:noFill/>
                </a:ln>
                <a:solidFill>
                  <a:srgbClr val="FF0000"/>
                </a:solidFill>
                <a:effectLst/>
                <a:latin typeface="Calibri" panose="020F0502020204030204" pitchFamily="34" charset="0"/>
                <a:ea typeface="Calibri" panose="020F0502020204030204" pitchFamily="34" charset="0"/>
                <a:cs typeface="Cordia New" panose="020B0304020202020204" pitchFamily="34" charset="-34"/>
              </a:rPr>
              <a:t>Mahidol</a:t>
            </a:r>
            <a:r>
              <a:rPr kumimoji="0" lang="en-US" sz="18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Cordia New" panose="020B0304020202020204" pitchFamily="34" charset="-34"/>
              </a:rPr>
              <a:t> University.</a:t>
            </a:r>
            <a:endParaRPr kumimoji="0" 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366657" y="5004367"/>
            <a:ext cx="10839607"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eaLnBrk="0" fontAlgn="base" hangingPunct="0">
              <a:lnSpc>
                <a:spcPct val="150000"/>
              </a:lnSpc>
              <a:spcBef>
                <a:spcPct val="0"/>
              </a:spcBef>
              <a:spcAft>
                <a:spcPct val="0"/>
              </a:spcAft>
              <a:buFont typeface="Arial" panose="020B0604020202020204" pitchFamily="34" charset="0"/>
              <a:buChar char="•"/>
            </a:pPr>
            <a:r>
              <a:rPr lang="en-US" sz="1800" dirty="0">
                <a:solidFill>
                  <a:srgbClr val="FF0000"/>
                </a:solidFill>
                <a:latin typeface="Calibri" panose="020F0502020204030204" pitchFamily="34" charset="0"/>
                <a:ea typeface="Calibri" panose="020F0502020204030204" pitchFamily="34" charset="0"/>
                <a:cs typeface="Cordia New" panose="020B0304020202020204" pitchFamily="34" charset="-34"/>
              </a:rPr>
              <a:t>Behave on the bus and in the vans</a:t>
            </a:r>
            <a:r>
              <a:rPr lang="en-US" sz="1800" dirty="0" smtClean="0">
                <a:solidFill>
                  <a:srgbClr val="FF0000"/>
                </a:solidFill>
                <a:latin typeface="Calibri" panose="020F0502020204030204" pitchFamily="34" charset="0"/>
                <a:ea typeface="Calibri" panose="020F0502020204030204" pitchFamily="34" charset="0"/>
                <a:cs typeface="Cordia New" panose="020B0304020202020204" pitchFamily="34" charset="-34"/>
              </a:rPr>
              <a:t>.</a:t>
            </a:r>
            <a:endParaRPr kumimoji="0" lang="en-US" sz="18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Cordia New" panose="020B0304020202020204" pitchFamily="34" charset="-34"/>
            </a:endParaRPr>
          </a:p>
          <a:p>
            <a:pPr marL="285750" marR="0" lvl="0" indent="-285750" algn="l"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sz="18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Cordia New" panose="020B0304020202020204" pitchFamily="34" charset="-34"/>
              </a:rPr>
              <a:t>Chaperones have the final say and the right to discipline students.</a:t>
            </a:r>
          </a:p>
          <a:p>
            <a:pPr marR="0" lvl="0" algn="l" defTabSz="914400" rtl="0" eaLnBrk="0" fontAlgn="base" latinLnBrk="0" hangingPunct="0">
              <a:lnSpc>
                <a:spcPct val="150000"/>
              </a:lnSpc>
              <a:spcBef>
                <a:spcPct val="0"/>
              </a:spcBef>
              <a:spcAft>
                <a:spcPct val="0"/>
              </a:spcAft>
              <a:buClrTx/>
              <a:buSzTx/>
              <a:tabLst/>
            </a:pPr>
            <a:endParaRPr kumimoji="0" lang="en-US" sz="1000" b="0" i="0" u="none" strike="noStrike" cap="none" normalizeH="0" baseline="0" dirty="0" smtClean="0">
              <a:ln>
                <a:noFill/>
              </a:ln>
              <a:solidFill>
                <a:schemeClr val="tx1"/>
              </a:solidFill>
              <a:effectLst/>
            </a:endParaRPr>
          </a:p>
          <a:p>
            <a:pPr marR="0" lvl="0" algn="l" defTabSz="914400" rtl="0" eaLnBrk="0" fontAlgn="base" latinLnBrk="0" hangingPunct="0">
              <a:spcBef>
                <a:spcPct val="0"/>
              </a:spcBef>
              <a:spcAft>
                <a:spcPct val="0"/>
              </a:spcAft>
              <a:buClrTx/>
              <a:buSzTx/>
              <a:tabLst/>
            </a:pPr>
            <a:r>
              <a:rPr kumimoji="0" lang="en-US" sz="1800"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Cordia New" panose="020B0304020202020204" pitchFamily="34" charset="-34"/>
              </a:rPr>
              <a:t>Students who break the rules will be punished by the MUIDS discipline handbook, may lose the privilege of participating in activities and in serious cases may be sent home.  See your packet for details.</a:t>
            </a:r>
            <a:endParaRPr kumimoji="0" lang="en-US" sz="1000" b="0" i="0" u="none" strike="noStrike" cap="none" normalizeH="0" baseline="0" dirty="0" smtClean="0">
              <a:ln>
                <a:noFill/>
              </a:ln>
              <a:solidFill>
                <a:schemeClr val="tx1"/>
              </a:solidFill>
              <a:effectLst/>
            </a:endParaRPr>
          </a:p>
        </p:txBody>
      </p:sp>
      <p:sp>
        <p:nvSpPr>
          <p:cNvPr id="2" name="Rectangle 1"/>
          <p:cNvSpPr/>
          <p:nvPr/>
        </p:nvSpPr>
        <p:spPr>
          <a:xfrm>
            <a:off x="7053968" y="1727946"/>
            <a:ext cx="4543230" cy="1754326"/>
          </a:xfrm>
          <a:prstGeom prst="rect">
            <a:avLst/>
          </a:prstGeom>
          <a:noFill/>
        </p:spPr>
        <p:txBody>
          <a:bodyPr wrap="none" lIns="91440" tIns="45720" rIns="91440" bIns="45720">
            <a:spAutoFit/>
          </a:bodyPr>
          <a:lstStyle/>
          <a:p>
            <a:pPr algn="ctr"/>
            <a:r>
              <a:rPr lang="en-US" sz="5400" b="1" dirty="0" smtClean="0">
                <a:ln w="22225">
                  <a:solidFill>
                    <a:srgbClr val="FF0000"/>
                  </a:solidFill>
                  <a:prstDash val="solid"/>
                </a:ln>
                <a:solidFill>
                  <a:srgbClr val="F8B5AE"/>
                </a:solidFill>
              </a:rPr>
              <a:t>2016 Rules and</a:t>
            </a:r>
          </a:p>
          <a:p>
            <a:pPr algn="ctr"/>
            <a:r>
              <a:rPr lang="en-US" sz="5400" b="1" cap="none" spc="0" dirty="0" smtClean="0">
                <a:ln w="22225">
                  <a:solidFill>
                    <a:srgbClr val="FF0000"/>
                  </a:solidFill>
                  <a:prstDash val="solid"/>
                </a:ln>
                <a:solidFill>
                  <a:srgbClr val="F8B5AE"/>
                </a:solidFill>
                <a:effectLst/>
              </a:rPr>
              <a:t>Regulations</a:t>
            </a:r>
            <a:endParaRPr lang="en-US" sz="5400" b="1" cap="none" spc="0" dirty="0">
              <a:ln w="22225">
                <a:solidFill>
                  <a:srgbClr val="FF0000"/>
                </a:solidFill>
                <a:prstDash val="solid"/>
              </a:ln>
              <a:solidFill>
                <a:srgbClr val="F8B5AE"/>
              </a:solidFill>
              <a:effectLst/>
            </a:endParaRPr>
          </a:p>
        </p:txBody>
      </p:sp>
    </p:spTree>
    <p:extLst>
      <p:ext uri="{BB962C8B-B14F-4D97-AF65-F5344CB8AC3E}">
        <p14:creationId xmlns:p14="http://schemas.microsoft.com/office/powerpoint/2010/main" val="4162211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sp>
        <p:nvSpPr>
          <p:cNvPr id="7" name="Rectangle 6"/>
          <p:cNvSpPr/>
          <p:nvPr/>
        </p:nvSpPr>
        <p:spPr>
          <a:xfrm>
            <a:off x="2780792" y="1478115"/>
            <a:ext cx="6558783" cy="1446550"/>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Have Fun with Your Friends</a:t>
            </a:r>
            <a:endPar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3075" y="2373098"/>
            <a:ext cx="6071906" cy="4053679"/>
          </a:xfrm>
          <a:prstGeom prst="rect">
            <a:avLst/>
          </a:prstGeom>
        </p:spPr>
      </p:pic>
    </p:spTree>
    <p:extLst>
      <p:ext uri="{BB962C8B-B14F-4D97-AF65-F5344CB8AC3E}">
        <p14:creationId xmlns:p14="http://schemas.microsoft.com/office/powerpoint/2010/main" val="779384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sp>
        <p:nvSpPr>
          <p:cNvPr id="7" name="Rectangle 6"/>
          <p:cNvSpPr/>
          <p:nvPr/>
        </p:nvSpPr>
        <p:spPr>
          <a:xfrm>
            <a:off x="2780792" y="1478115"/>
            <a:ext cx="6558783" cy="1446550"/>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Have Fun with Your Friends</a:t>
            </a:r>
            <a:endPar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77147" y="2567569"/>
            <a:ext cx="5456358" cy="3642731"/>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861" y="2567568"/>
            <a:ext cx="5456357" cy="3642731"/>
          </a:xfrm>
          <a:prstGeom prst="rect">
            <a:avLst/>
          </a:prstGeom>
        </p:spPr>
      </p:pic>
    </p:spTree>
    <p:extLst>
      <p:ext uri="{BB962C8B-B14F-4D97-AF65-F5344CB8AC3E}">
        <p14:creationId xmlns:p14="http://schemas.microsoft.com/office/powerpoint/2010/main" val="915788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76500" y="1587669"/>
            <a:ext cx="7360659" cy="4914066"/>
          </a:xfrm>
          <a:prstGeom prst="rect">
            <a:avLst/>
          </a:prstGeom>
        </p:spPr>
      </p:pic>
    </p:spTree>
    <p:extLst>
      <p:ext uri="{BB962C8B-B14F-4D97-AF65-F5344CB8AC3E}">
        <p14:creationId xmlns:p14="http://schemas.microsoft.com/office/powerpoint/2010/main" val="592687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1" y="1577799"/>
            <a:ext cx="7381874" cy="4928230"/>
          </a:xfrm>
          <a:prstGeom prst="rect">
            <a:avLst/>
          </a:prstGeom>
        </p:spPr>
      </p:pic>
    </p:spTree>
    <p:extLst>
      <p:ext uri="{BB962C8B-B14F-4D97-AF65-F5344CB8AC3E}">
        <p14:creationId xmlns:p14="http://schemas.microsoft.com/office/powerpoint/2010/main" val="3521971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3971" y="2125448"/>
            <a:ext cx="5719116" cy="381815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301" y="2330235"/>
            <a:ext cx="5105624" cy="3408577"/>
          </a:xfrm>
          <a:prstGeom prst="rect">
            <a:avLst/>
          </a:prstGeom>
        </p:spPr>
      </p:pic>
    </p:spTree>
    <p:extLst>
      <p:ext uri="{BB962C8B-B14F-4D97-AF65-F5344CB8AC3E}">
        <p14:creationId xmlns:p14="http://schemas.microsoft.com/office/powerpoint/2010/main" val="22358784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9639" y="2340626"/>
            <a:ext cx="5052984" cy="3373434"/>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978" y="2025361"/>
            <a:ext cx="5997406" cy="4003964"/>
          </a:xfrm>
          <a:prstGeom prst="rect">
            <a:avLst/>
          </a:prstGeom>
        </p:spPr>
      </p:pic>
    </p:spTree>
    <p:extLst>
      <p:ext uri="{BB962C8B-B14F-4D97-AF65-F5344CB8AC3E}">
        <p14:creationId xmlns:p14="http://schemas.microsoft.com/office/powerpoint/2010/main" val="633420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4763" y="2602674"/>
            <a:ext cx="4794544" cy="3200896"/>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664" y="2152650"/>
            <a:ext cx="6065682" cy="4049525"/>
          </a:xfrm>
          <a:prstGeom prst="rect">
            <a:avLst/>
          </a:prstGeom>
        </p:spPr>
      </p:pic>
    </p:spTree>
    <p:extLst>
      <p:ext uri="{BB962C8B-B14F-4D97-AF65-F5344CB8AC3E}">
        <p14:creationId xmlns:p14="http://schemas.microsoft.com/office/powerpoint/2010/main" val="819454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sp>
        <p:nvSpPr>
          <p:cNvPr id="7" name="Rectangle 6"/>
          <p:cNvSpPr/>
          <p:nvPr/>
        </p:nvSpPr>
        <p:spPr>
          <a:xfrm>
            <a:off x="2293256" y="1478115"/>
            <a:ext cx="7533857" cy="1446550"/>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Learning Activities: Science Day</a:t>
            </a:r>
            <a:endPar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5684" y="2626139"/>
            <a:ext cx="5346016" cy="3569066"/>
          </a:xfrm>
          <a:prstGeom prst="rect">
            <a:avLst/>
          </a:prstGeom>
        </p:spPr>
      </p:pic>
      <p:pic>
        <p:nvPicPr>
          <p:cNvPr id="4" name="Picture 3"/>
          <p:cNvPicPr>
            <a:picLocks noChangeAspect="1"/>
          </p:cNvPicPr>
          <p:nvPr/>
        </p:nvPicPr>
        <p:blipFill>
          <a:blip r:embed="rId4"/>
          <a:stretch>
            <a:fillRect/>
          </a:stretch>
        </p:blipFill>
        <p:spPr>
          <a:xfrm>
            <a:off x="6280930" y="2626139"/>
            <a:ext cx="5353599" cy="3569066"/>
          </a:xfrm>
          <a:prstGeom prst="rect">
            <a:avLst/>
          </a:prstGeom>
        </p:spPr>
      </p:pic>
    </p:spTree>
    <p:extLst>
      <p:ext uri="{BB962C8B-B14F-4D97-AF65-F5344CB8AC3E}">
        <p14:creationId xmlns:p14="http://schemas.microsoft.com/office/powerpoint/2010/main" val="2237210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62175" y="1546950"/>
            <a:ext cx="7509115" cy="5013177"/>
          </a:xfrm>
          <a:prstGeom prst="rect">
            <a:avLst/>
          </a:prstGeom>
        </p:spPr>
      </p:pic>
    </p:spTree>
    <p:extLst>
      <p:ext uri="{BB962C8B-B14F-4D97-AF65-F5344CB8AC3E}">
        <p14:creationId xmlns:p14="http://schemas.microsoft.com/office/powerpoint/2010/main" val="423463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sp>
        <p:nvSpPr>
          <p:cNvPr id="7" name="Rectangle 6"/>
          <p:cNvSpPr/>
          <p:nvPr/>
        </p:nvSpPr>
        <p:spPr>
          <a:xfrm>
            <a:off x="2293256" y="1478115"/>
            <a:ext cx="7533857" cy="1446550"/>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Learning Activities: Science Day</a:t>
            </a:r>
            <a:endPar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486" y="2413166"/>
            <a:ext cx="5430824" cy="3625684"/>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8883" y="2413166"/>
            <a:ext cx="5430823" cy="3625684"/>
          </a:xfrm>
          <a:prstGeom prst="rect">
            <a:avLst/>
          </a:prstGeom>
        </p:spPr>
      </p:pic>
    </p:spTree>
    <p:extLst>
      <p:ext uri="{BB962C8B-B14F-4D97-AF65-F5344CB8AC3E}">
        <p14:creationId xmlns:p14="http://schemas.microsoft.com/office/powerpoint/2010/main" val="3969692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sp>
        <p:nvSpPr>
          <p:cNvPr id="7" name="Rectangle 6"/>
          <p:cNvSpPr/>
          <p:nvPr/>
        </p:nvSpPr>
        <p:spPr>
          <a:xfrm>
            <a:off x="2293256" y="1478115"/>
            <a:ext cx="7533857" cy="1446550"/>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Learning Activities: Science Day</a:t>
            </a:r>
            <a:endPar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1750" y="2201390"/>
            <a:ext cx="6702847" cy="4474902"/>
          </a:xfrm>
          <a:prstGeom prst="rect">
            <a:avLst/>
          </a:prstGeom>
          <a:effectLst>
            <a:softEdge rad="317500"/>
          </a:effectLst>
        </p:spPr>
      </p:pic>
    </p:spTree>
    <p:extLst>
      <p:ext uri="{BB962C8B-B14F-4D97-AF65-F5344CB8AC3E}">
        <p14:creationId xmlns:p14="http://schemas.microsoft.com/office/powerpoint/2010/main" val="2935017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sp>
        <p:nvSpPr>
          <p:cNvPr id="7" name="Rectangle 6"/>
          <p:cNvSpPr/>
          <p:nvPr/>
        </p:nvSpPr>
        <p:spPr>
          <a:xfrm>
            <a:off x="541499" y="1478115"/>
            <a:ext cx="11037382" cy="1446550"/>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Learning Activities: History / Mathematics Day</a:t>
            </a:r>
            <a:endPar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TextBox 7"/>
          <p:cNvSpPr txBox="1"/>
          <p:nvPr/>
        </p:nvSpPr>
        <p:spPr>
          <a:xfrm>
            <a:off x="5476009" y="2262265"/>
            <a:ext cx="6400800" cy="4401205"/>
          </a:xfrm>
          <a:prstGeom prst="rect">
            <a:avLst/>
          </a:prstGeom>
          <a:noFill/>
        </p:spPr>
        <p:txBody>
          <a:bodyPr wrap="square" rtlCol="0">
            <a:spAutoFit/>
          </a:bodyPr>
          <a:lstStyle/>
          <a:p>
            <a:pPr marL="457200" indent="-457200">
              <a:buFont typeface="Arial" panose="020B0604020202020204" pitchFamily="34" charset="0"/>
              <a:buChar char="•"/>
            </a:pPr>
            <a:r>
              <a:rPr lang="en-US" dirty="0" smtClean="0">
                <a:solidFill>
                  <a:schemeClr val="accent1">
                    <a:lumMod val="50000"/>
                  </a:schemeClr>
                </a:solidFill>
              </a:rPr>
              <a:t>See Real </a:t>
            </a:r>
            <a:r>
              <a:rPr lang="en-US" dirty="0">
                <a:solidFill>
                  <a:schemeClr val="accent1">
                    <a:lumMod val="50000"/>
                  </a:schemeClr>
                </a:solidFill>
              </a:rPr>
              <a:t>A</a:t>
            </a:r>
            <a:r>
              <a:rPr lang="en-US" dirty="0" smtClean="0">
                <a:solidFill>
                  <a:schemeClr val="accent1">
                    <a:lumMod val="50000"/>
                  </a:schemeClr>
                </a:solidFill>
              </a:rPr>
              <a:t>rtifacts from WWII at the JEATH Museum and Learn the History of the Japanese Occupation of Thailand</a:t>
            </a:r>
          </a:p>
          <a:p>
            <a:pPr marL="457200" indent="-457200">
              <a:buFont typeface="Arial" panose="020B0604020202020204" pitchFamily="34" charset="0"/>
              <a:buChar char="•"/>
            </a:pPr>
            <a:endParaRPr lang="en-US" dirty="0" smtClean="0">
              <a:solidFill>
                <a:schemeClr val="accent1">
                  <a:lumMod val="50000"/>
                </a:schemeClr>
              </a:solidFill>
            </a:endParaRPr>
          </a:p>
          <a:p>
            <a:pPr marL="457200" indent="-457200">
              <a:buFont typeface="Arial" panose="020B0604020202020204" pitchFamily="34" charset="0"/>
              <a:buChar char="•"/>
            </a:pPr>
            <a:r>
              <a:rPr lang="en-US" dirty="0" smtClean="0">
                <a:solidFill>
                  <a:schemeClr val="accent1">
                    <a:lumMod val="50000"/>
                  </a:schemeClr>
                </a:solidFill>
              </a:rPr>
              <a:t>Compete in a Photography Competition and Scavenger Hunt</a:t>
            </a:r>
          </a:p>
          <a:p>
            <a:pPr marL="457200" indent="-457200">
              <a:buFont typeface="Arial" panose="020B0604020202020204" pitchFamily="34" charset="0"/>
              <a:buChar char="•"/>
            </a:pPr>
            <a:endParaRPr lang="en-US" dirty="0" smtClean="0">
              <a:solidFill>
                <a:schemeClr val="accent1">
                  <a:lumMod val="50000"/>
                </a:schemeClr>
              </a:solidFill>
            </a:endParaRPr>
          </a:p>
          <a:p>
            <a:pPr marL="457200" indent="-457200">
              <a:buFont typeface="Arial" panose="020B0604020202020204" pitchFamily="34" charset="0"/>
              <a:buChar char="•"/>
            </a:pPr>
            <a:r>
              <a:rPr lang="en-US" dirty="0" smtClean="0">
                <a:solidFill>
                  <a:schemeClr val="accent1">
                    <a:lumMod val="50000"/>
                  </a:schemeClr>
                </a:solidFill>
              </a:rPr>
              <a:t>Geocaching – Use Technology and Observational </a:t>
            </a:r>
            <a:r>
              <a:rPr lang="en-US" dirty="0">
                <a:solidFill>
                  <a:schemeClr val="accent1">
                    <a:lumMod val="50000"/>
                  </a:schemeClr>
                </a:solidFill>
              </a:rPr>
              <a:t>S</a:t>
            </a:r>
            <a:r>
              <a:rPr lang="en-US" dirty="0" smtClean="0">
                <a:solidFill>
                  <a:schemeClr val="accent1">
                    <a:lumMod val="50000"/>
                  </a:schemeClr>
                </a:solidFill>
              </a:rPr>
              <a:t>kills to </a:t>
            </a:r>
            <a:r>
              <a:rPr lang="en-US" dirty="0">
                <a:solidFill>
                  <a:schemeClr val="accent1">
                    <a:lumMod val="50000"/>
                  </a:schemeClr>
                </a:solidFill>
              </a:rPr>
              <a:t>F</a:t>
            </a:r>
            <a:r>
              <a:rPr lang="en-US" dirty="0" smtClean="0">
                <a:solidFill>
                  <a:schemeClr val="accent1">
                    <a:lumMod val="50000"/>
                  </a:schemeClr>
                </a:solidFill>
              </a:rPr>
              <a:t>ind Hidden </a:t>
            </a:r>
            <a:r>
              <a:rPr lang="en-US" dirty="0">
                <a:solidFill>
                  <a:schemeClr val="accent1">
                    <a:lumMod val="50000"/>
                  </a:schemeClr>
                </a:solidFill>
              </a:rPr>
              <a:t>I</a:t>
            </a:r>
            <a:r>
              <a:rPr lang="en-US" dirty="0" smtClean="0">
                <a:solidFill>
                  <a:schemeClr val="accent1">
                    <a:lumMod val="50000"/>
                  </a:schemeClr>
                </a:solidFill>
              </a:rPr>
              <a:t>tems</a:t>
            </a:r>
            <a:endParaRPr lang="th-TH" dirty="0">
              <a:solidFill>
                <a:schemeClr val="accent1">
                  <a:lumMod val="50000"/>
                </a:schemeClr>
              </a:solidFill>
            </a:endParaRP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269" y="2617790"/>
            <a:ext cx="5067740" cy="3383280"/>
          </a:xfrm>
          <a:prstGeom prst="rect">
            <a:avLst/>
          </a:prstGeom>
          <a:effectLst>
            <a:softEdge rad="63500"/>
          </a:effectLst>
        </p:spPr>
      </p:pic>
    </p:spTree>
    <p:extLst>
      <p:ext uri="{BB962C8B-B14F-4D97-AF65-F5344CB8AC3E}">
        <p14:creationId xmlns:p14="http://schemas.microsoft.com/office/powerpoint/2010/main" val="1647533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sp>
        <p:nvSpPr>
          <p:cNvPr id="7" name="Rectangle 6"/>
          <p:cNvSpPr/>
          <p:nvPr/>
        </p:nvSpPr>
        <p:spPr>
          <a:xfrm>
            <a:off x="541499" y="1478115"/>
            <a:ext cx="11037382" cy="1446550"/>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Learning Activities: History / Mathematics Day</a:t>
            </a:r>
            <a:endPar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382" y="2564670"/>
            <a:ext cx="5460700" cy="3645630"/>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1689" y="2564670"/>
            <a:ext cx="5473447" cy="3654140"/>
          </a:xfrm>
          <a:prstGeom prst="rect">
            <a:avLst/>
          </a:prstGeom>
        </p:spPr>
      </p:pic>
    </p:spTree>
    <p:extLst>
      <p:ext uri="{BB962C8B-B14F-4D97-AF65-F5344CB8AC3E}">
        <p14:creationId xmlns:p14="http://schemas.microsoft.com/office/powerpoint/2010/main" val="3537351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sp>
        <p:nvSpPr>
          <p:cNvPr id="7" name="Rectangle 6"/>
          <p:cNvSpPr/>
          <p:nvPr/>
        </p:nvSpPr>
        <p:spPr>
          <a:xfrm>
            <a:off x="541499" y="1478115"/>
            <a:ext cx="11037382" cy="1446550"/>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Learning Activities: History / Mathematics Day</a:t>
            </a:r>
            <a:endPar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231" y="2565052"/>
            <a:ext cx="5517197" cy="3683348"/>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7118" y="2565052"/>
            <a:ext cx="5517197" cy="3683348"/>
          </a:xfrm>
          <a:prstGeom prst="rect">
            <a:avLst/>
          </a:prstGeom>
        </p:spPr>
      </p:pic>
    </p:spTree>
    <p:extLst>
      <p:ext uri="{BB962C8B-B14F-4D97-AF65-F5344CB8AC3E}">
        <p14:creationId xmlns:p14="http://schemas.microsoft.com/office/powerpoint/2010/main" val="2416693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55" y="322118"/>
            <a:ext cx="11835245" cy="6390409"/>
          </a:xfrm>
          <a:prstGeom prst="rect">
            <a:avLst/>
          </a:prstGeom>
          <a:noFill/>
          <a:ln w="133350" cmpd="thinThick">
            <a:solidFill>
              <a:srgbClr val="FAFA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6" name="Picture 5"/>
          <p:cNvPicPr>
            <a:picLocks noChangeAspect="1"/>
          </p:cNvPicPr>
          <p:nvPr/>
        </p:nvPicPr>
        <p:blipFill>
          <a:blip r:embed="rId2"/>
          <a:stretch>
            <a:fillRect/>
          </a:stretch>
        </p:blipFill>
        <p:spPr>
          <a:xfrm>
            <a:off x="0" y="0"/>
            <a:ext cx="12120368" cy="1693718"/>
          </a:xfrm>
          <a:prstGeom prst="rect">
            <a:avLst/>
          </a:prstGeom>
        </p:spPr>
      </p:pic>
      <p:sp>
        <p:nvSpPr>
          <p:cNvPr id="7" name="Rectangle 6"/>
          <p:cNvSpPr/>
          <p:nvPr/>
        </p:nvSpPr>
        <p:spPr>
          <a:xfrm>
            <a:off x="2341347" y="1478115"/>
            <a:ext cx="7437677" cy="1446550"/>
          </a:xfrm>
          <a:prstGeom prst="rect">
            <a:avLst/>
          </a:prstGeom>
          <a:noFill/>
        </p:spPr>
        <p:txBody>
          <a:bodyPr wrap="none" lIns="91440" tIns="45720" rIns="91440" bIns="45720">
            <a:spAutoFit/>
          </a:bodyPr>
          <a:lstStyle/>
          <a:p>
            <a:pPr algn="ctr"/>
            <a:r>
              <a:rPr lang="en-US"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Learning Activities: English Day</a:t>
            </a:r>
            <a:endParaRPr lang="en-US" sz="4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endPar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2" name="TextBox 1"/>
          <p:cNvSpPr txBox="1"/>
          <p:nvPr/>
        </p:nvSpPr>
        <p:spPr>
          <a:xfrm>
            <a:off x="5351318" y="2337954"/>
            <a:ext cx="6400800"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chemeClr val="accent1">
                    <a:lumMod val="50000"/>
                  </a:schemeClr>
                </a:solidFill>
              </a:rPr>
              <a:t>Visit the Safari Open Park and Zoo</a:t>
            </a:r>
          </a:p>
          <a:p>
            <a:pPr marL="457200" indent="-457200">
              <a:buFont typeface="Arial" panose="020B0604020202020204" pitchFamily="34" charset="0"/>
              <a:buChar char="•"/>
            </a:pPr>
            <a:endParaRPr lang="en-US" sz="3200" dirty="0" smtClean="0">
              <a:solidFill>
                <a:schemeClr val="accent1">
                  <a:lumMod val="50000"/>
                </a:schemeClr>
              </a:solidFill>
            </a:endParaRPr>
          </a:p>
          <a:p>
            <a:pPr marL="457200" indent="-457200">
              <a:buFont typeface="Arial" panose="020B0604020202020204" pitchFamily="34" charset="0"/>
              <a:buChar char="•"/>
            </a:pPr>
            <a:r>
              <a:rPr lang="en-US" sz="3200" dirty="0" smtClean="0">
                <a:solidFill>
                  <a:schemeClr val="accent1">
                    <a:lumMod val="50000"/>
                  </a:schemeClr>
                </a:solidFill>
              </a:rPr>
              <a:t>Film Video Footage</a:t>
            </a:r>
          </a:p>
          <a:p>
            <a:pPr marL="457200" indent="-457200">
              <a:buFont typeface="Arial" panose="020B0604020202020204" pitchFamily="34" charset="0"/>
              <a:buChar char="•"/>
            </a:pPr>
            <a:endParaRPr lang="en-US" sz="3200" dirty="0" smtClean="0">
              <a:solidFill>
                <a:schemeClr val="accent1">
                  <a:lumMod val="50000"/>
                </a:schemeClr>
              </a:solidFill>
            </a:endParaRPr>
          </a:p>
          <a:p>
            <a:pPr marL="457200" indent="-457200">
              <a:buFont typeface="Arial" panose="020B0604020202020204" pitchFamily="34" charset="0"/>
              <a:buChar char="•"/>
            </a:pPr>
            <a:r>
              <a:rPr lang="en-US" sz="3200" dirty="0" smtClean="0">
                <a:solidFill>
                  <a:schemeClr val="accent1">
                    <a:lumMod val="50000"/>
                  </a:schemeClr>
                </a:solidFill>
              </a:rPr>
              <a:t>Create TV Advertisement to raise awareness on Animal Conservation and Environmental Protection</a:t>
            </a:r>
            <a:endParaRPr lang="th-TH" sz="3200" dirty="0">
              <a:solidFill>
                <a:schemeClr val="accent1">
                  <a:lumMod val="5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4221" y="2518929"/>
            <a:ext cx="5212728" cy="3919971"/>
          </a:xfrm>
          <a:prstGeom prst="rect">
            <a:avLst/>
          </a:prstGeom>
          <a:effectLst>
            <a:softEdge rad="635000"/>
          </a:effectLst>
        </p:spPr>
      </p:pic>
    </p:spTree>
    <p:extLst>
      <p:ext uri="{BB962C8B-B14F-4D97-AF65-F5344CB8AC3E}">
        <p14:creationId xmlns:p14="http://schemas.microsoft.com/office/powerpoint/2010/main" val="3062577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430</Words>
  <Application>Microsoft Office PowerPoint</Application>
  <PresentationFormat>Widescreen</PresentationFormat>
  <Paragraphs>73</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Angsana New</vt:lpstr>
      <vt:lpstr>Arial</vt:lpstr>
      <vt:lpstr>Calibri</vt:lpstr>
      <vt:lpstr>Calibri Light</vt:lpstr>
      <vt:lpstr>Cordia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MUIDS-NB</dc:creator>
  <cp:lastModifiedBy>MUIDS-NB</cp:lastModifiedBy>
  <cp:revision>16</cp:revision>
  <dcterms:created xsi:type="dcterms:W3CDTF">2016-04-28T03:33:44Z</dcterms:created>
  <dcterms:modified xsi:type="dcterms:W3CDTF">2016-05-03T07:04:37Z</dcterms:modified>
</cp:coreProperties>
</file>